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10"/>
  </p:notesMasterIdLst>
  <p:sldIdLst>
    <p:sldId id="282" r:id="rId5"/>
    <p:sldId id="2076137743" r:id="rId6"/>
    <p:sldId id="2076137747" r:id="rId7"/>
    <p:sldId id="2076137744" r:id="rId8"/>
    <p:sldId id="2076137748" r:id="rId9"/>
    <p:sldId id="2076137752" r:id="rId10"/>
    <p:sldId id="2076137754" r:id="rId11"/>
    <p:sldId id="2076137742" r:id="rId12"/>
    <p:sldId id="3049" r:id="rId13"/>
    <p:sldId id="3050" r:id="rId14"/>
    <p:sldId id="2543" r:id="rId15"/>
    <p:sldId id="2147469758" r:id="rId16"/>
    <p:sldId id="2147469760" r:id="rId17"/>
    <p:sldId id="2147469762" r:id="rId18"/>
    <p:sldId id="2147469761" r:id="rId19"/>
    <p:sldId id="2147469766" r:id="rId20"/>
    <p:sldId id="2147469765" r:id="rId21"/>
    <p:sldId id="2147469764" r:id="rId22"/>
    <p:sldId id="2147469763" r:id="rId23"/>
    <p:sldId id="2147469767" r:id="rId24"/>
    <p:sldId id="381" r:id="rId25"/>
    <p:sldId id="2076137764" r:id="rId26"/>
    <p:sldId id="2076137756" r:id="rId27"/>
    <p:sldId id="382" r:id="rId28"/>
    <p:sldId id="383" r:id="rId29"/>
    <p:sldId id="380" r:id="rId30"/>
    <p:sldId id="389" r:id="rId31"/>
    <p:sldId id="373" r:id="rId32"/>
    <p:sldId id="426" r:id="rId33"/>
    <p:sldId id="375" r:id="rId34"/>
    <p:sldId id="2147469768" r:id="rId35"/>
    <p:sldId id="427" r:id="rId36"/>
    <p:sldId id="429" r:id="rId37"/>
    <p:sldId id="430" r:id="rId38"/>
    <p:sldId id="431" r:id="rId39"/>
    <p:sldId id="2940" r:id="rId40"/>
    <p:sldId id="2941" r:id="rId41"/>
    <p:sldId id="432" r:id="rId42"/>
    <p:sldId id="434" r:id="rId43"/>
    <p:sldId id="2076137759" r:id="rId44"/>
    <p:sldId id="2076137760" r:id="rId45"/>
    <p:sldId id="2076137803" r:id="rId46"/>
    <p:sldId id="2076137808" r:id="rId47"/>
    <p:sldId id="2076137802" r:id="rId48"/>
    <p:sldId id="2076137804" r:id="rId49"/>
    <p:sldId id="2076137805" r:id="rId50"/>
    <p:sldId id="2076137806" r:id="rId51"/>
    <p:sldId id="2076137807" r:id="rId52"/>
    <p:sldId id="2076137809" r:id="rId53"/>
    <p:sldId id="433" r:id="rId54"/>
    <p:sldId id="2147469769" r:id="rId55"/>
    <p:sldId id="2925" r:id="rId56"/>
    <p:sldId id="676" r:id="rId57"/>
    <p:sldId id="677" r:id="rId58"/>
    <p:sldId id="678" r:id="rId59"/>
    <p:sldId id="2076137770" r:id="rId60"/>
    <p:sldId id="679" r:id="rId61"/>
    <p:sldId id="2076137787" r:id="rId62"/>
    <p:sldId id="2147469770" r:id="rId63"/>
    <p:sldId id="2147469771" r:id="rId64"/>
    <p:sldId id="2147469772" r:id="rId65"/>
    <p:sldId id="2076137788" r:id="rId66"/>
    <p:sldId id="2076137769" r:id="rId67"/>
    <p:sldId id="2076137761" r:id="rId68"/>
    <p:sldId id="2076137762" r:id="rId69"/>
    <p:sldId id="2076137763" r:id="rId70"/>
    <p:sldId id="2147469783" r:id="rId71"/>
    <p:sldId id="2147469784" r:id="rId72"/>
    <p:sldId id="2147469785" r:id="rId73"/>
    <p:sldId id="2900" r:id="rId74"/>
    <p:sldId id="2076137766" r:id="rId75"/>
    <p:sldId id="2076137765" r:id="rId76"/>
    <p:sldId id="2147469773" r:id="rId77"/>
    <p:sldId id="2076137789" r:id="rId78"/>
    <p:sldId id="3043" r:id="rId79"/>
    <p:sldId id="524" r:id="rId80"/>
    <p:sldId id="3044" r:id="rId81"/>
    <p:sldId id="548" r:id="rId82"/>
    <p:sldId id="661" r:id="rId83"/>
    <p:sldId id="2076137790" r:id="rId84"/>
    <p:sldId id="2076137791" r:id="rId85"/>
    <p:sldId id="2076137799" r:id="rId86"/>
    <p:sldId id="2905" r:id="rId87"/>
    <p:sldId id="2902" r:id="rId88"/>
    <p:sldId id="2906" r:id="rId89"/>
    <p:sldId id="2904" r:id="rId90"/>
    <p:sldId id="2914" r:id="rId91"/>
    <p:sldId id="2076137792" r:id="rId92"/>
    <p:sldId id="2076137794" r:id="rId93"/>
    <p:sldId id="2076137795" r:id="rId94"/>
    <p:sldId id="2076137797" r:id="rId95"/>
    <p:sldId id="2147469774" r:id="rId96"/>
    <p:sldId id="2147469782" r:id="rId97"/>
    <p:sldId id="2147469777" r:id="rId98"/>
    <p:sldId id="2147469778" r:id="rId99"/>
    <p:sldId id="2147469776" r:id="rId100"/>
    <p:sldId id="2147469779" r:id="rId101"/>
    <p:sldId id="2147469780" r:id="rId102"/>
    <p:sldId id="2147469775" r:id="rId103"/>
    <p:sldId id="2147469781" r:id="rId104"/>
    <p:sldId id="2076137715" r:id="rId105"/>
    <p:sldId id="2147469756" r:id="rId106"/>
    <p:sldId id="2076137810" r:id="rId107"/>
    <p:sldId id="372" r:id="rId108"/>
    <p:sldId id="2147469757" r:id="rId10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4"/>
            <p14:sldId id="2076137748"/>
            <p14:sldId id="2076137752"/>
            <p14:sldId id="2076137754"/>
            <p14:sldId id="2076137742"/>
            <p14:sldId id="3049"/>
            <p14:sldId id="3050"/>
            <p14:sldId id="2543"/>
            <p14:sldId id="2147469758"/>
            <p14:sldId id="2147469760"/>
            <p14:sldId id="2147469762"/>
            <p14:sldId id="2147469761"/>
            <p14:sldId id="2147469766"/>
            <p14:sldId id="2147469765"/>
            <p14:sldId id="2147469764"/>
            <p14:sldId id="2147469763"/>
            <p14:sldId id="2147469767"/>
            <p14:sldId id="381"/>
            <p14:sldId id="2076137764"/>
            <p14:sldId id="2076137756"/>
            <p14:sldId id="382"/>
            <p14:sldId id="383"/>
            <p14:sldId id="380"/>
            <p14:sldId id="389"/>
            <p14:sldId id="373"/>
            <p14:sldId id="426"/>
            <p14:sldId id="375"/>
            <p14:sldId id="2147469768"/>
            <p14:sldId id="427"/>
            <p14:sldId id="429"/>
            <p14:sldId id="430"/>
            <p14:sldId id="431"/>
            <p14:sldId id="2940"/>
            <p14:sldId id="2941"/>
            <p14:sldId id="432"/>
            <p14:sldId id="434"/>
            <p14:sldId id="2076137759"/>
            <p14:sldId id="2076137760"/>
            <p14:sldId id="2076137803"/>
            <p14:sldId id="2076137808"/>
            <p14:sldId id="2076137802"/>
            <p14:sldId id="2076137804"/>
            <p14:sldId id="2076137805"/>
            <p14:sldId id="2076137806"/>
            <p14:sldId id="2076137807"/>
            <p14:sldId id="2076137809"/>
            <p14:sldId id="433"/>
            <p14:sldId id="2147469769"/>
            <p14:sldId id="2925"/>
            <p14:sldId id="676"/>
            <p14:sldId id="677"/>
            <p14:sldId id="678"/>
            <p14:sldId id="2076137770"/>
            <p14:sldId id="679"/>
            <p14:sldId id="2076137787"/>
            <p14:sldId id="2147469770"/>
            <p14:sldId id="2147469771"/>
            <p14:sldId id="2147469772"/>
            <p14:sldId id="2076137788"/>
            <p14:sldId id="2076137769"/>
            <p14:sldId id="2076137761"/>
            <p14:sldId id="2076137762"/>
            <p14:sldId id="2076137763"/>
            <p14:sldId id="2147469783"/>
            <p14:sldId id="2147469784"/>
            <p14:sldId id="2147469785"/>
            <p14:sldId id="2900"/>
            <p14:sldId id="2076137766"/>
            <p14:sldId id="2076137765"/>
            <p14:sldId id="2147469773"/>
            <p14:sldId id="2076137789"/>
            <p14:sldId id="3043"/>
            <p14:sldId id="524"/>
            <p14:sldId id="3044"/>
            <p14:sldId id="548"/>
            <p14:sldId id="661"/>
            <p14:sldId id="2076137790"/>
            <p14:sldId id="2076137791"/>
            <p14:sldId id="2076137799"/>
            <p14:sldId id="2905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147469774"/>
            <p14:sldId id="2147469782"/>
            <p14:sldId id="2147469777"/>
            <p14:sldId id="2147469778"/>
            <p14:sldId id="2147469776"/>
            <p14:sldId id="2147469779"/>
            <p14:sldId id="2147469780"/>
            <p14:sldId id="2147469775"/>
            <p14:sldId id="2147469781"/>
            <p14:sldId id="2076137715"/>
            <p14:sldId id="2147469756"/>
            <p14:sldId id="2076137810"/>
            <p14:sldId id="372"/>
            <p14:sldId id="2147469757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82"/>
    <a:srgbClr val="FAD6D6"/>
    <a:srgbClr val="623026"/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8" autoAdjust="0"/>
    <p:restoredTop sz="81156" autoAdjust="0"/>
  </p:normalViewPr>
  <p:slideViewPr>
    <p:cSldViewPr snapToGrid="0" snapToObjects="1">
      <p:cViewPr varScale="1">
        <p:scale>
          <a:sx n="109" d="100"/>
          <a:sy n="109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viewProps" Target="viewProp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theme" Target="theme/theme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notesMaster" Target="notesMasters/notesMaster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9-5-2023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119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920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85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387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484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339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1071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737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2743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219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189.png"/><Relationship Id="rId4" Type="http://schemas.openxmlformats.org/officeDocument/2006/relationships/image" Target="../media/image21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229.png"/><Relationship Id="rId7" Type="http://schemas.openxmlformats.org/officeDocument/2006/relationships/image" Target="../media/image87.png"/><Relationship Id="rId12" Type="http://schemas.openxmlformats.org/officeDocument/2006/relationships/image" Target="../media/image219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89.png"/><Relationship Id="rId5" Type="http://schemas.openxmlformats.org/officeDocument/2006/relationships/image" Target="../media/image231.png"/><Relationship Id="rId10" Type="http://schemas.openxmlformats.org/officeDocument/2006/relationships/image" Target="../media/image188.png"/><Relationship Id="rId4" Type="http://schemas.openxmlformats.org/officeDocument/2006/relationships/image" Target="../media/image230.png"/><Relationship Id="rId9" Type="http://schemas.openxmlformats.org/officeDocument/2006/relationships/image" Target="../media/image232.png"/></Relationships>
</file>

<file path=ppt/slides/_rels/slide10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3.jpg"/><Relationship Id="rId18" Type="http://schemas.openxmlformats.org/officeDocument/2006/relationships/image" Target="../media/image52.jpg"/><Relationship Id="rId26" Type="http://schemas.openxmlformats.org/officeDocument/2006/relationships/image" Target="../media/image60.jpg"/><Relationship Id="rId3" Type="http://schemas.openxmlformats.org/officeDocument/2006/relationships/image" Target="../media/image8.png"/><Relationship Id="rId21" Type="http://schemas.openxmlformats.org/officeDocument/2006/relationships/image" Target="../media/image55.jpg"/><Relationship Id="rId7" Type="http://schemas.openxmlformats.org/officeDocument/2006/relationships/image" Target="../media/image42.jpg"/><Relationship Id="rId12" Type="http://schemas.openxmlformats.org/officeDocument/2006/relationships/image" Target="../media/image47.jpg"/><Relationship Id="rId17" Type="http://schemas.openxmlformats.org/officeDocument/2006/relationships/image" Target="../media/image51.jpg"/><Relationship Id="rId25" Type="http://schemas.openxmlformats.org/officeDocument/2006/relationships/image" Target="../media/image59.jpg"/><Relationship Id="rId33" Type="http://schemas.openxmlformats.org/officeDocument/2006/relationships/image" Target="../media/image234.png"/><Relationship Id="rId2" Type="http://schemas.openxmlformats.org/officeDocument/2006/relationships/image" Target="../media/image7.jpg"/><Relationship Id="rId16" Type="http://schemas.openxmlformats.org/officeDocument/2006/relationships/image" Target="../media/image50.jpg"/><Relationship Id="rId20" Type="http://schemas.openxmlformats.org/officeDocument/2006/relationships/image" Target="../media/image54.jpg"/><Relationship Id="rId29" Type="http://schemas.openxmlformats.org/officeDocument/2006/relationships/image" Target="../media/image6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1" Type="http://schemas.openxmlformats.org/officeDocument/2006/relationships/image" Target="../media/image46.jpg"/><Relationship Id="rId24" Type="http://schemas.openxmlformats.org/officeDocument/2006/relationships/image" Target="../media/image58.jpg"/><Relationship Id="rId32" Type="http://schemas.openxmlformats.org/officeDocument/2006/relationships/image" Target="../media/image10.png"/><Relationship Id="rId5" Type="http://schemas.openxmlformats.org/officeDocument/2006/relationships/image" Target="../media/image40.jpg"/><Relationship Id="rId15" Type="http://schemas.openxmlformats.org/officeDocument/2006/relationships/image" Target="../media/image49.jpg"/><Relationship Id="rId23" Type="http://schemas.openxmlformats.org/officeDocument/2006/relationships/image" Target="../media/image57.jpg"/><Relationship Id="rId28" Type="http://schemas.openxmlformats.org/officeDocument/2006/relationships/image" Target="../media/image62.png"/><Relationship Id="rId10" Type="http://schemas.openxmlformats.org/officeDocument/2006/relationships/image" Target="../media/image45.jpg"/><Relationship Id="rId19" Type="http://schemas.openxmlformats.org/officeDocument/2006/relationships/image" Target="../media/image53.jpg"/><Relationship Id="rId31" Type="http://schemas.openxmlformats.org/officeDocument/2006/relationships/image" Target="../media/image9.pn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8.png"/><Relationship Id="rId22" Type="http://schemas.openxmlformats.org/officeDocument/2006/relationships/image" Target="../media/image56.jpg"/><Relationship Id="rId27" Type="http://schemas.openxmlformats.org/officeDocument/2006/relationships/image" Target="../media/image61.jpg"/><Relationship Id="rId30" Type="http://schemas.openxmlformats.org/officeDocument/2006/relationships/image" Target="../media/image28.png"/><Relationship Id="rId8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eg"/><Relationship Id="rId3" Type="http://schemas.openxmlformats.org/officeDocument/2006/relationships/image" Target="../media/image89.jpeg"/><Relationship Id="rId7" Type="http://schemas.openxmlformats.org/officeDocument/2006/relationships/image" Target="../media/image9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png"/><Relationship Id="rId4" Type="http://schemas.openxmlformats.org/officeDocument/2006/relationships/image" Target="../media/image10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jpeg"/><Relationship Id="rId7" Type="http://schemas.openxmlformats.org/officeDocument/2006/relationships/image" Target="../media/image115.sv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12.jpeg"/><Relationship Id="rId9" Type="http://schemas.openxmlformats.org/officeDocument/2006/relationships/image" Target="../media/image117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0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26" Type="http://schemas.openxmlformats.org/officeDocument/2006/relationships/image" Target="../media/image33.jpeg"/><Relationship Id="rId3" Type="http://schemas.openxmlformats.org/officeDocument/2006/relationships/image" Target="../media/image12.jpeg"/><Relationship Id="rId21" Type="http://schemas.openxmlformats.org/officeDocument/2006/relationships/image" Target="../media/image28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11.jpe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29" Type="http://schemas.openxmlformats.org/officeDocument/2006/relationships/image" Target="../media/image36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4.jpe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28" Type="http://schemas.openxmlformats.org/officeDocument/2006/relationships/image" Target="../media/image35.jpe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31" Type="http://schemas.openxmlformats.org/officeDocument/2006/relationships/image" Target="../media/image38.png"/><Relationship Id="rId4" Type="http://schemas.openxmlformats.org/officeDocument/2006/relationships/image" Target="../media/image13.jpe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Relationship Id="rId27" Type="http://schemas.openxmlformats.org/officeDocument/2006/relationships/image" Target="../media/image34.jpeg"/><Relationship Id="rId30" Type="http://schemas.openxmlformats.org/officeDocument/2006/relationships/image" Target="../media/image3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0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jpeg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33.png"/><Relationship Id="rId3" Type="http://schemas.openxmlformats.org/officeDocument/2006/relationships/image" Target="../media/image123.jpe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sv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0" Type="http://schemas.openxmlformats.org/officeDocument/2006/relationships/image" Target="../media/image130.svg"/><Relationship Id="rId4" Type="http://schemas.openxmlformats.org/officeDocument/2006/relationships/image" Target="../media/image124.jpeg"/><Relationship Id="rId9" Type="http://schemas.openxmlformats.org/officeDocument/2006/relationships/image" Target="../media/image129.png"/><Relationship Id="rId14" Type="http://schemas.openxmlformats.org/officeDocument/2006/relationships/image" Target="../media/image13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svg"/><Relationship Id="rId13" Type="http://schemas.openxmlformats.org/officeDocument/2006/relationships/image" Target="../media/image135.png"/><Relationship Id="rId18" Type="http://schemas.openxmlformats.org/officeDocument/2006/relationships/image" Target="../media/image140.svg"/><Relationship Id="rId3" Type="http://schemas.openxmlformats.org/officeDocument/2006/relationships/image" Target="../media/image123.jpeg"/><Relationship Id="rId21" Type="http://schemas.openxmlformats.org/officeDocument/2006/relationships/image" Target="../media/image133.png"/><Relationship Id="rId7" Type="http://schemas.openxmlformats.org/officeDocument/2006/relationships/image" Target="../media/image127.png"/><Relationship Id="rId12" Type="http://schemas.openxmlformats.org/officeDocument/2006/relationships/image" Target="../media/image132.svg"/><Relationship Id="rId17" Type="http://schemas.openxmlformats.org/officeDocument/2006/relationships/image" Target="../media/image139.png"/><Relationship Id="rId2" Type="http://schemas.openxmlformats.org/officeDocument/2006/relationships/image" Target="../media/image122.jpeg"/><Relationship Id="rId16" Type="http://schemas.openxmlformats.org/officeDocument/2006/relationships/image" Target="../media/image138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6.svg"/><Relationship Id="rId11" Type="http://schemas.openxmlformats.org/officeDocument/2006/relationships/image" Target="../media/image131.png"/><Relationship Id="rId5" Type="http://schemas.openxmlformats.org/officeDocument/2006/relationships/image" Target="../media/image125.png"/><Relationship Id="rId15" Type="http://schemas.openxmlformats.org/officeDocument/2006/relationships/image" Target="../media/image137.png"/><Relationship Id="rId10" Type="http://schemas.openxmlformats.org/officeDocument/2006/relationships/image" Target="../media/image130.svg"/><Relationship Id="rId19" Type="http://schemas.openxmlformats.org/officeDocument/2006/relationships/image" Target="../media/image141.png"/><Relationship Id="rId4" Type="http://schemas.openxmlformats.org/officeDocument/2006/relationships/image" Target="../media/image124.jpeg"/><Relationship Id="rId9" Type="http://schemas.openxmlformats.org/officeDocument/2006/relationships/image" Target="../media/image129.png"/><Relationship Id="rId14" Type="http://schemas.openxmlformats.org/officeDocument/2006/relationships/image" Target="../media/image136.svg"/><Relationship Id="rId22" Type="http://schemas.openxmlformats.org/officeDocument/2006/relationships/image" Target="../media/image134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139.png"/><Relationship Id="rId26" Type="http://schemas.openxmlformats.org/officeDocument/2006/relationships/image" Target="../media/image146.png"/><Relationship Id="rId3" Type="http://schemas.openxmlformats.org/officeDocument/2006/relationships/image" Target="../media/image123.jpeg"/><Relationship Id="rId21" Type="http://schemas.openxmlformats.org/officeDocument/2006/relationships/image" Target="../media/image142.svg"/><Relationship Id="rId7" Type="http://schemas.openxmlformats.org/officeDocument/2006/relationships/image" Target="../media/image126.svg"/><Relationship Id="rId12" Type="http://schemas.openxmlformats.org/officeDocument/2006/relationships/image" Target="../media/image131.png"/><Relationship Id="rId17" Type="http://schemas.openxmlformats.org/officeDocument/2006/relationships/image" Target="../media/image138.svg"/><Relationship Id="rId25" Type="http://schemas.openxmlformats.org/officeDocument/2006/relationships/image" Target="../media/image134.svg"/><Relationship Id="rId2" Type="http://schemas.openxmlformats.org/officeDocument/2006/relationships/image" Target="../media/image122.jpeg"/><Relationship Id="rId16" Type="http://schemas.openxmlformats.org/officeDocument/2006/relationships/image" Target="../media/image137.png"/><Relationship Id="rId20" Type="http://schemas.openxmlformats.org/officeDocument/2006/relationships/image" Target="../media/image141.png"/><Relationship Id="rId29" Type="http://schemas.openxmlformats.org/officeDocument/2006/relationships/image" Target="../media/image14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5.png"/><Relationship Id="rId11" Type="http://schemas.openxmlformats.org/officeDocument/2006/relationships/image" Target="../media/image130.svg"/><Relationship Id="rId24" Type="http://schemas.openxmlformats.org/officeDocument/2006/relationships/image" Target="../media/image133.png"/><Relationship Id="rId5" Type="http://schemas.openxmlformats.org/officeDocument/2006/relationships/image" Target="../media/image143.png"/><Relationship Id="rId15" Type="http://schemas.openxmlformats.org/officeDocument/2006/relationships/image" Target="../media/image136.svg"/><Relationship Id="rId23" Type="http://schemas.openxmlformats.org/officeDocument/2006/relationships/image" Target="../media/image145.svg"/><Relationship Id="rId28" Type="http://schemas.openxmlformats.org/officeDocument/2006/relationships/image" Target="../media/image148.png"/><Relationship Id="rId10" Type="http://schemas.openxmlformats.org/officeDocument/2006/relationships/image" Target="../media/image129.png"/><Relationship Id="rId19" Type="http://schemas.openxmlformats.org/officeDocument/2006/relationships/image" Target="../media/image140.svg"/><Relationship Id="rId4" Type="http://schemas.openxmlformats.org/officeDocument/2006/relationships/image" Target="../media/image124.jpeg"/><Relationship Id="rId9" Type="http://schemas.openxmlformats.org/officeDocument/2006/relationships/image" Target="../media/image128.svg"/><Relationship Id="rId14" Type="http://schemas.openxmlformats.org/officeDocument/2006/relationships/image" Target="../media/image135.png"/><Relationship Id="rId22" Type="http://schemas.openxmlformats.org/officeDocument/2006/relationships/image" Target="../media/image144.png"/><Relationship Id="rId27" Type="http://schemas.openxmlformats.org/officeDocument/2006/relationships/image" Target="../media/image14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8.pn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0" Type="http://schemas.openxmlformats.org/officeDocument/2006/relationships/image" Target="../media/image44.jpg"/><Relationship Id="rId4" Type="http://schemas.openxmlformats.org/officeDocument/2006/relationships/image" Target="../media/image2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svg"/><Relationship Id="rId18" Type="http://schemas.openxmlformats.org/officeDocument/2006/relationships/image" Target="../media/image167.jpeg"/><Relationship Id="rId3" Type="http://schemas.openxmlformats.org/officeDocument/2006/relationships/image" Target="../media/image152.svg"/><Relationship Id="rId7" Type="http://schemas.openxmlformats.org/officeDocument/2006/relationships/image" Target="../media/image156.svg"/><Relationship Id="rId12" Type="http://schemas.openxmlformats.org/officeDocument/2006/relationships/image" Target="../media/image161.png"/><Relationship Id="rId17" Type="http://schemas.openxmlformats.org/officeDocument/2006/relationships/image" Target="../media/image166.svg"/><Relationship Id="rId2" Type="http://schemas.openxmlformats.org/officeDocument/2006/relationships/image" Target="../media/image15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54.svg"/><Relationship Id="rId15" Type="http://schemas.openxmlformats.org/officeDocument/2006/relationships/image" Target="../media/image164.sv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163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2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png"/><Relationship Id="rId21" Type="http://schemas.openxmlformats.org/officeDocument/2006/relationships/image" Target="../media/image56.jpg"/><Relationship Id="rId34" Type="http://schemas.openxmlformats.org/officeDocument/2006/relationships/image" Target="../media/image38.png"/><Relationship Id="rId42" Type="http://schemas.openxmlformats.org/officeDocument/2006/relationships/image" Target="../media/image71.jpe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jpe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28.pn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22.jpe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19" Type="http://schemas.openxmlformats.org/officeDocument/2006/relationships/image" Target="../media/image54.jpg"/><Relationship Id="rId31" Type="http://schemas.openxmlformats.org/officeDocument/2006/relationships/image" Target="../media/image65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jpg"/><Relationship Id="rId22" Type="http://schemas.openxmlformats.org/officeDocument/2006/relationships/image" Target="../media/image57.jpg"/><Relationship Id="rId27" Type="http://schemas.openxmlformats.org/officeDocument/2006/relationships/image" Target="../media/image62.png"/><Relationship Id="rId30" Type="http://schemas.openxmlformats.org/officeDocument/2006/relationships/image" Target="../media/image64.jpeg"/><Relationship Id="rId35" Type="http://schemas.openxmlformats.org/officeDocument/2006/relationships/image" Target="../media/image15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8" Type="http://schemas.openxmlformats.org/officeDocument/2006/relationships/image" Target="../media/image43.png"/><Relationship Id="rId51" Type="http://schemas.openxmlformats.org/officeDocument/2006/relationships/image" Target="../media/image80.jpe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12.jpeg"/><Relationship Id="rId38" Type="http://schemas.openxmlformats.org/officeDocument/2006/relationships/image" Target="../media/image67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jpeg"/><Relationship Id="rId36" Type="http://schemas.openxmlformats.org/officeDocument/2006/relationships/image" Target="../media/image16.png"/><Relationship Id="rId49" Type="http://schemas.openxmlformats.org/officeDocument/2006/relationships/image" Target="../media/image7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87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87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7" Type="http://schemas.openxmlformats.org/officeDocument/2006/relationships/image" Target="../media/image87.pn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png"/><Relationship Id="rId21" Type="http://schemas.openxmlformats.org/officeDocument/2006/relationships/image" Target="../media/image56.jpg"/><Relationship Id="rId34" Type="http://schemas.openxmlformats.org/officeDocument/2006/relationships/image" Target="../media/image38.png"/><Relationship Id="rId42" Type="http://schemas.openxmlformats.org/officeDocument/2006/relationships/image" Target="../media/image71.jpe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jpe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28.pn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22.jpe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0" Type="http://schemas.openxmlformats.org/officeDocument/2006/relationships/image" Target="../media/image45.jpg"/><Relationship Id="rId19" Type="http://schemas.openxmlformats.org/officeDocument/2006/relationships/image" Target="../media/image54.jpg"/><Relationship Id="rId31" Type="http://schemas.openxmlformats.org/officeDocument/2006/relationships/image" Target="../media/image65.png"/><Relationship Id="rId44" Type="http://schemas.openxmlformats.org/officeDocument/2006/relationships/image" Target="../media/image73.png"/><Relationship Id="rId52" Type="http://schemas.openxmlformats.org/officeDocument/2006/relationships/image" Target="../media/image81.pn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jpg"/><Relationship Id="rId22" Type="http://schemas.openxmlformats.org/officeDocument/2006/relationships/image" Target="../media/image57.jpg"/><Relationship Id="rId27" Type="http://schemas.openxmlformats.org/officeDocument/2006/relationships/image" Target="../media/image62.png"/><Relationship Id="rId30" Type="http://schemas.openxmlformats.org/officeDocument/2006/relationships/image" Target="../media/image64.jpeg"/><Relationship Id="rId35" Type="http://schemas.openxmlformats.org/officeDocument/2006/relationships/image" Target="../media/image15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5.png"/><Relationship Id="rId8" Type="http://schemas.openxmlformats.org/officeDocument/2006/relationships/image" Target="../media/image43.png"/><Relationship Id="rId51" Type="http://schemas.openxmlformats.org/officeDocument/2006/relationships/image" Target="../media/image80.jpe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12.jpeg"/><Relationship Id="rId38" Type="http://schemas.openxmlformats.org/officeDocument/2006/relationships/image" Target="../media/image67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jpeg"/><Relationship Id="rId36" Type="http://schemas.openxmlformats.org/officeDocument/2006/relationships/image" Target="../media/image16.png"/><Relationship Id="rId49" Type="http://schemas.openxmlformats.org/officeDocument/2006/relationships/image" Target="../media/image7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3.jpeg"/><Relationship Id="rId4" Type="http://schemas.openxmlformats.org/officeDocument/2006/relationships/image" Target="../media/image1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5.png"/><Relationship Id="rId4" Type="http://schemas.openxmlformats.org/officeDocument/2006/relationships/hyperlink" Target="file:///C:\Users\lucas_j\AppData\Local\Temp\OpenLiveWriter-352555430\supfilesAB946E4\image%5b10%5d.png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4.png"/><Relationship Id="rId7" Type="http://schemas.openxmlformats.org/officeDocument/2006/relationships/image" Target="../media/image189.png"/><Relationship Id="rId12" Type="http://schemas.openxmlformats.org/officeDocument/2006/relationships/image" Target="../media/image185.pn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hyperlink" Target="file:///C:\Users\lucas_j\AppData\Local\Temp\OpenLiveWriter-352555430\supfilesAB946E4\image%5b10%5d.png" TargetMode="External"/><Relationship Id="rId5" Type="http://schemas.openxmlformats.org/officeDocument/2006/relationships/image" Target="../media/image187.png"/><Relationship Id="rId10" Type="http://schemas.openxmlformats.org/officeDocument/2006/relationships/image" Target="../media/image87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svg"/><Relationship Id="rId13" Type="http://schemas.openxmlformats.org/officeDocument/2006/relationships/image" Target="../media/image205.jpeg"/><Relationship Id="rId18" Type="http://schemas.openxmlformats.org/officeDocument/2006/relationships/image" Target="../media/image209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187.png"/><Relationship Id="rId2" Type="http://schemas.openxmlformats.org/officeDocument/2006/relationships/image" Target="../media/image194.jpeg"/><Relationship Id="rId16" Type="http://schemas.openxmlformats.org/officeDocument/2006/relationships/image" Target="../media/image208.png"/><Relationship Id="rId20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8.tiff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png"/><Relationship Id="rId10" Type="http://schemas.openxmlformats.org/officeDocument/2006/relationships/image" Target="../media/image202.png"/><Relationship Id="rId19" Type="http://schemas.openxmlformats.org/officeDocument/2006/relationships/image" Target="../media/image210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13" Type="http://schemas.openxmlformats.org/officeDocument/2006/relationships/image" Target="../media/image220.png"/><Relationship Id="rId3" Type="http://schemas.openxmlformats.org/officeDocument/2006/relationships/image" Target="../media/image212.png"/><Relationship Id="rId7" Type="http://schemas.openxmlformats.org/officeDocument/2006/relationships/image" Target="../media/image215.png"/><Relationship Id="rId12" Type="http://schemas.openxmlformats.org/officeDocument/2006/relationships/image" Target="../media/image2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11" Type="http://schemas.openxmlformats.org/officeDocument/2006/relationships/image" Target="../media/image218.png"/><Relationship Id="rId5" Type="http://schemas.openxmlformats.org/officeDocument/2006/relationships/image" Target="../media/image213.png"/><Relationship Id="rId15" Type="http://schemas.openxmlformats.org/officeDocument/2006/relationships/image" Target="../media/image189.png"/><Relationship Id="rId10" Type="http://schemas.openxmlformats.org/officeDocument/2006/relationships/image" Target="../media/image88.png"/><Relationship Id="rId4" Type="http://schemas.openxmlformats.org/officeDocument/2006/relationships/image" Target="../media/image188.png"/><Relationship Id="rId9" Type="http://schemas.openxmlformats.org/officeDocument/2006/relationships/image" Target="../media/image217.png"/><Relationship Id="rId14" Type="http://schemas.openxmlformats.org/officeDocument/2006/relationships/image" Target="../media/image22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jp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104.png"/><Relationship Id="rId4" Type="http://schemas.openxmlformats.org/officeDocument/2006/relationships/image" Target="../media/image22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May 2023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50238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github.com/lucasjellema/fontys-spring2023-microservices-messaging-kafka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GitHub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JavaScript/Node, Python, Java or C# 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054B41-3D09-5D72-B77B-5CB5465B6AAA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DC4134-714C-69EC-2EDB-26FA87231EA0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75A5B2-BF3B-42A1-E2D6-09708E5579FD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0F43EEE5-FA08-23BD-B846-6AA8695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AE9EAFEB-B769-D379-5F76-DB2CBD81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C0B79D63-04F0-0EBD-4953-B350771F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B5174A-3B4D-1CEA-9DE7-A77CAA93B2B3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9F603C-B994-619B-1D7F-09155C4C1ECC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44296-C785-1D3E-815C-DC414D5C1DE2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2E3D5-6886-4023-39B6-DA82A7E3F405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DDE51E-EDA2-AA32-4929-A7489375763F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A516B80F-E443-9109-12F3-6434B7AE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5A67BA2C-3307-28B6-F548-B95B6DD55B83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D0A31A-422C-A8AB-F400-196E2933FD2E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BE65B4A-AF85-5EBC-5F60-B83CF9C8ED7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B00B93-E6F2-0DF3-A7DE-1AD0A5C460CC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12D44-CFC1-52A5-1025-4A11F099DE3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D13135-0989-5803-BB00-5473BFA7D85F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6E64D-25B4-3FC4-625A-F1AF32D82885}"/>
              </a:ext>
            </a:extLst>
          </p:cNvPr>
          <p:cNvSpPr/>
          <p:nvPr/>
        </p:nvSpPr>
        <p:spPr>
          <a:xfrm>
            <a:off x="6935898" y="276911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917BF00-0AC1-4AF7-85E8-10B5278498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7EA7951-F331-17CE-2FC0-40A2C4403D2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C5BCC0-9174-F885-0DC2-DF9E6D9FDCE9}"/>
              </a:ext>
            </a:extLst>
          </p:cNvPr>
          <p:cNvSpPr/>
          <p:nvPr/>
        </p:nvSpPr>
        <p:spPr>
          <a:xfrm>
            <a:off x="2727368" y="25837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0CDF9F-5BD0-E483-A6DD-419056676502}"/>
              </a:ext>
            </a:extLst>
          </p:cNvPr>
          <p:cNvSpPr/>
          <p:nvPr/>
        </p:nvSpPr>
        <p:spPr>
          <a:xfrm>
            <a:off x="2416525" y="31747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2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  <a:br>
              <a:rPr lang="en-US" sz="1200" dirty="0"/>
            </a:br>
            <a:endParaRPr lang="en-US" sz="1200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50238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github.com/lucasjellema/fontys-spring2023-microservices-messaging-kafka</a:t>
            </a:r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0DC4F14-AB93-B53B-C44E-FBC72189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34" y="881361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4975387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6344453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7713519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1" y="324299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90" y="323629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68" y="322958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5607217" y="4349170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4821009" y="3104783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8228393" y="3674935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6886325" y="369082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5544256" y="37067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A103D7A-90CA-9248-1FF6-9A63244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62" y="4370883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6071960" y="3229586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5936528" y="3608783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5992882" y="407752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81ACE0-7E86-EE35-C0FC-79CB7191B689}"/>
              </a:ext>
            </a:extLst>
          </p:cNvPr>
          <p:cNvSpPr/>
          <p:nvPr/>
        </p:nvSpPr>
        <p:spPr>
          <a:xfrm>
            <a:off x="6332907" y="3692519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6216158" y="4447163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6390004" y="399600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2975" y="3834240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7222433" y="401409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3495822" y="4087878"/>
            <a:ext cx="967357" cy="381996"/>
          </a:xfrm>
          <a:prstGeom prst="wedgeRectCallout">
            <a:avLst>
              <a:gd name="adj1" fmla="val 184215"/>
              <a:gd name="adj2" fmla="val -590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5981504" y="222735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1693" y="2824383"/>
            <a:ext cx="344071" cy="229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D83472D-A23E-A8EE-8005-72781B7C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449" y="224906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 flipH="1">
            <a:off x="6439788" y="2746532"/>
            <a:ext cx="115577" cy="48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6970932" y="285994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6465742" y="284893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4463179" y="2559980"/>
            <a:ext cx="967357" cy="381996"/>
          </a:xfrm>
          <a:prstGeom prst="wedgeRectCallout">
            <a:avLst>
              <a:gd name="adj1" fmla="val 105686"/>
              <a:gd name="adj2" fmla="val 385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4 - DIY CQRS – </a:t>
            </a:r>
            <a:r>
              <a:rPr lang="nl-NL" dirty="0" err="1"/>
              <a:t>Decoupled</a:t>
            </a:r>
            <a:r>
              <a:rPr lang="nl-NL" dirty="0"/>
              <a:t> Microservice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49" y="3584917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480219" y="3034800"/>
            <a:ext cx="1421732" cy="60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33863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0742804-F256-6B37-B4A4-44587BEB0582}"/>
              </a:ext>
            </a:extLst>
          </p:cNvPr>
          <p:cNvSpPr/>
          <p:nvPr/>
        </p:nvSpPr>
        <p:spPr>
          <a:xfrm>
            <a:off x="181303" y="3778378"/>
            <a:ext cx="1018824" cy="441461"/>
          </a:xfrm>
          <a:prstGeom prst="wedgeRectCallout">
            <a:avLst>
              <a:gd name="adj1" fmla="val 81107"/>
              <a:gd name="adj2" fmla="val -53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load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lowchart: Direct Access Storage 2">
            <a:extLst>
              <a:ext uri="{FF2B5EF4-FFF2-40B4-BE49-F238E27FC236}">
                <a16:creationId xmlns:a16="http://schemas.microsoft.com/office/drawing/2014/main" id="{65DA44C1-E39E-E83B-7A4F-F3F4969FF443}"/>
              </a:ext>
            </a:extLst>
          </p:cNvPr>
          <p:cNvSpPr/>
          <p:nvPr/>
        </p:nvSpPr>
        <p:spPr>
          <a:xfrm>
            <a:off x="3901951" y="3534375"/>
            <a:ext cx="433131" cy="21685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3AC072F-C1A2-9BBD-8AA3-5A00B8DB223A}"/>
              </a:ext>
            </a:extLst>
          </p:cNvPr>
          <p:cNvSpPr/>
          <p:nvPr/>
        </p:nvSpPr>
        <p:spPr>
          <a:xfrm>
            <a:off x="4015491" y="4450022"/>
            <a:ext cx="1874519" cy="263655"/>
          </a:xfrm>
          <a:prstGeom prst="wedgeRectCallout">
            <a:avLst>
              <a:gd name="adj1" fmla="val -38411"/>
              <a:gd name="adj2" fmla="val -346659"/>
            </a:avLst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connection-mandates-topic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  <p:bldP spid="20" grpId="0" animBg="1"/>
      <p:bldP spid="3" grpId="0" animBg="1"/>
      <p:bldP spid="29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5, 6, 7 and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Python, Java, Go and .NET</a:t>
            </a:r>
            <a:br>
              <a:rPr lang="en-US" dirty="0"/>
            </a:br>
            <a:r>
              <a:rPr lang="en-US" dirty="0"/>
              <a:t>interacting with Apache Kafka</a:t>
            </a:r>
          </a:p>
          <a:p>
            <a:pPr lvl="1"/>
            <a:r>
              <a:rPr lang="en-US" dirty="0"/>
              <a:t>Consume from and Produce messages to Kafka Topic from any language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May 2023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50238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github.com/lucasjellema/fontys-spring2023-microservices-messaging-kafka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1964901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3333967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4703033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25" y="290187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04" y="289517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2" y="2888467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1567131" y="4008051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1810523" y="2763664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5217907" y="33338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3875839" y="334970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1914570" y="336559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3061474" y="2888467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2030625" y="3267664"/>
            <a:ext cx="1207027" cy="7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2355154" y="36871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2176072" y="4106044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489" y="3493121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3527947" y="367297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205808" y="3681928"/>
            <a:ext cx="967357" cy="381996"/>
          </a:xfrm>
          <a:prstGeom prst="wedgeRectCallout">
            <a:avLst>
              <a:gd name="adj1" fmla="val 99365"/>
              <a:gd name="adj2" fmla="val -288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1428725" y="1886237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5400000">
            <a:off x="1646562" y="2589901"/>
            <a:ext cx="711685" cy="383762"/>
          </a:xfrm>
          <a:prstGeom prst="bentConnector4">
            <a:avLst>
              <a:gd name="adj1" fmla="val 23727"/>
              <a:gd name="adj2" fmla="val 159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938690" y="2417291"/>
            <a:ext cx="490612" cy="47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1864041" y="253401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2962704" y="24418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90837" y="2341605"/>
            <a:ext cx="967357" cy="381996"/>
          </a:xfrm>
          <a:prstGeom prst="wedgeRectCallout">
            <a:avLst>
              <a:gd name="adj1" fmla="val 71867"/>
              <a:gd name="adj2" fmla="val 24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  <p:pic>
        <p:nvPicPr>
          <p:cNvPr id="3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5E73836-921B-094A-926A-368662FD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95" y="909624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363CF21-895E-D886-2EF6-4B01647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38" y="813737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51C508-E8A7-4E31-F123-6DFD44650CA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392" y="984220"/>
            <a:ext cx="499561" cy="188240"/>
          </a:xfrm>
          <a:prstGeom prst="rect">
            <a:avLst/>
          </a:prstGeom>
        </p:spPr>
      </p:pic>
      <p:pic>
        <p:nvPicPr>
          <p:cNvPr id="3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D004A42-79C5-2807-E0CB-1962453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92" y="4217882"/>
            <a:ext cx="787124" cy="2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558E93-F00F-1E22-5470-58D630ED77D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9299" y="2061967"/>
            <a:ext cx="593972" cy="2238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8E58FC-DB63-8E84-2D04-BA60A76B5036}"/>
              </a:ext>
            </a:extLst>
          </p:cNvPr>
          <p:cNvSpPr/>
          <p:nvPr/>
        </p:nvSpPr>
        <p:spPr>
          <a:xfrm>
            <a:off x="5847261" y="1869267"/>
            <a:ext cx="1752046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6B770C-6631-C107-A550-4E3934F75DD8}"/>
              </a:ext>
            </a:extLst>
          </p:cNvPr>
          <p:cNvCxnSpPr>
            <a:cxnSpLocks/>
            <a:stCxn id="41" idx="2"/>
            <a:endCxn id="14" idx="3"/>
          </p:cNvCxnSpPr>
          <p:nvPr/>
        </p:nvCxnSpPr>
        <p:spPr>
          <a:xfrm rot="5400000">
            <a:off x="5900748" y="2315088"/>
            <a:ext cx="728655" cy="916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E36986-E933-2BFD-CBE1-38AD00688605}"/>
              </a:ext>
            </a:extLst>
          </p:cNvPr>
          <p:cNvCxnSpPr>
            <a:cxnSpLocks/>
          </p:cNvCxnSpPr>
          <p:nvPr/>
        </p:nvCxnSpPr>
        <p:spPr>
          <a:xfrm flipH="1">
            <a:off x="3683272" y="2373671"/>
            <a:ext cx="2144244" cy="6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95B089-09E1-6F4D-E3DD-6D7F03D94F95}"/>
              </a:ext>
            </a:extLst>
          </p:cNvPr>
          <p:cNvSpPr/>
          <p:nvPr/>
        </p:nvSpPr>
        <p:spPr>
          <a:xfrm>
            <a:off x="6633661" y="25870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96CCD7-260B-8D74-5860-F02330162746}"/>
              </a:ext>
            </a:extLst>
          </p:cNvPr>
          <p:cNvSpPr/>
          <p:nvPr/>
        </p:nvSpPr>
        <p:spPr>
          <a:xfrm>
            <a:off x="5335200" y="240051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pic>
        <p:nvPicPr>
          <p:cNvPr id="47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7414FC85-95DC-0A93-40E5-839FAFA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12" y="1941608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F96D570-2BB5-BA7F-B8A3-55707EF1489A}"/>
              </a:ext>
            </a:extLst>
          </p:cNvPr>
          <p:cNvSpPr/>
          <p:nvPr/>
        </p:nvSpPr>
        <p:spPr>
          <a:xfrm>
            <a:off x="2397600" y="3376797"/>
            <a:ext cx="850844" cy="705603"/>
          </a:xfrm>
          <a:custGeom>
            <a:avLst/>
            <a:gdLst>
              <a:gd name="connsiteX0" fmla="*/ 0 w 850844"/>
              <a:gd name="connsiteY0" fmla="*/ 705603 h 705603"/>
              <a:gd name="connsiteX1" fmla="*/ 849600 w 850844"/>
              <a:gd name="connsiteY1" fmla="*/ 3 h 705603"/>
              <a:gd name="connsiteX2" fmla="*/ 151200 w 850844"/>
              <a:gd name="connsiteY2" fmla="*/ 698403 h 70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844" h="705603">
                <a:moveTo>
                  <a:pt x="0" y="705603"/>
                </a:moveTo>
                <a:cubicBezTo>
                  <a:pt x="412200" y="353403"/>
                  <a:pt x="824400" y="1203"/>
                  <a:pt x="849600" y="3"/>
                </a:cubicBezTo>
                <a:cubicBezTo>
                  <a:pt x="874800" y="-1197"/>
                  <a:pt x="513000" y="348603"/>
                  <a:pt x="151200" y="6984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2839147" y="36778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6D0F2A-E893-1601-25AB-5F70FEEE0CF4}"/>
              </a:ext>
            </a:extLst>
          </p:cNvPr>
          <p:cNvSpPr/>
          <p:nvPr/>
        </p:nvSpPr>
        <p:spPr>
          <a:xfrm>
            <a:off x="4672179" y="399800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AC9B89-4C1D-2508-B329-9C2E5D70A56F}"/>
              </a:ext>
            </a:extLst>
          </p:cNvPr>
          <p:cNvSpPr/>
          <p:nvPr/>
        </p:nvSpPr>
        <p:spPr>
          <a:xfrm>
            <a:off x="5281120" y="4095999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C807497-F2E6-2DDE-898A-7C9DBC5228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77303" y="3561470"/>
            <a:ext cx="438017" cy="38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B6A895A-742A-8E15-5CF9-C44AA459A89C}"/>
              </a:ext>
            </a:extLst>
          </p:cNvPr>
          <p:cNvSpPr/>
          <p:nvPr/>
        </p:nvSpPr>
        <p:spPr>
          <a:xfrm>
            <a:off x="4494925" y="369680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pic>
        <p:nvPicPr>
          <p:cNvPr id="6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BE52EA7-A4E0-53B0-D4FE-FBB78C0D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36" y="4162603"/>
            <a:ext cx="539514" cy="3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75C4E9-8461-C766-6ABA-68D673BC76DF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3737167" y="3281207"/>
            <a:ext cx="2245600" cy="71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A40E28B-EFEB-2471-8E58-0CB734286578}"/>
              </a:ext>
            </a:extLst>
          </p:cNvPr>
          <p:cNvSpPr/>
          <p:nvPr/>
        </p:nvSpPr>
        <p:spPr>
          <a:xfrm>
            <a:off x="5093351" y="365516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784F2E1-37A8-EC66-FD69-9901C81FF5D6}"/>
              </a:ext>
            </a:extLst>
          </p:cNvPr>
          <p:cNvSpPr/>
          <p:nvPr/>
        </p:nvSpPr>
        <p:spPr>
          <a:xfrm>
            <a:off x="3683272" y="3323325"/>
            <a:ext cx="1651928" cy="824615"/>
          </a:xfrm>
          <a:custGeom>
            <a:avLst/>
            <a:gdLst>
              <a:gd name="connsiteX0" fmla="*/ 1587128 w 1651928"/>
              <a:gd name="connsiteY0" fmla="*/ 823875 h 824615"/>
              <a:gd name="connsiteX1" fmla="*/ 737528 w 1651928"/>
              <a:gd name="connsiteY1" fmla="*/ 730275 h 824615"/>
              <a:gd name="connsiteX2" fmla="*/ 175928 w 1651928"/>
              <a:gd name="connsiteY2" fmla="*/ 233475 h 824615"/>
              <a:gd name="connsiteX3" fmla="*/ 10328 w 1651928"/>
              <a:gd name="connsiteY3" fmla="*/ 3075 h 824615"/>
              <a:gd name="connsiteX4" fmla="*/ 420728 w 1651928"/>
              <a:gd name="connsiteY4" fmla="*/ 384675 h 824615"/>
              <a:gd name="connsiteX5" fmla="*/ 903128 w 1651928"/>
              <a:gd name="connsiteY5" fmla="*/ 723075 h 824615"/>
              <a:gd name="connsiteX6" fmla="*/ 1651928 w 1651928"/>
              <a:gd name="connsiteY6" fmla="*/ 759075 h 82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1928" h="824615">
                <a:moveTo>
                  <a:pt x="1587128" y="823875"/>
                </a:moveTo>
                <a:cubicBezTo>
                  <a:pt x="1279928" y="826275"/>
                  <a:pt x="972728" y="828675"/>
                  <a:pt x="737528" y="730275"/>
                </a:cubicBezTo>
                <a:cubicBezTo>
                  <a:pt x="502328" y="631875"/>
                  <a:pt x="297128" y="354675"/>
                  <a:pt x="175928" y="233475"/>
                </a:cubicBezTo>
                <a:cubicBezTo>
                  <a:pt x="54728" y="112275"/>
                  <a:pt x="-30472" y="-22125"/>
                  <a:pt x="10328" y="3075"/>
                </a:cubicBezTo>
                <a:cubicBezTo>
                  <a:pt x="51128" y="28275"/>
                  <a:pt x="271928" y="264675"/>
                  <a:pt x="420728" y="384675"/>
                </a:cubicBezTo>
                <a:cubicBezTo>
                  <a:pt x="569528" y="504675"/>
                  <a:pt x="697928" y="660675"/>
                  <a:pt x="903128" y="723075"/>
                </a:cubicBezTo>
                <a:cubicBezTo>
                  <a:pt x="1108328" y="785475"/>
                  <a:pt x="1380128" y="772275"/>
                  <a:pt x="1651928" y="7590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FB9A3C9-ECC4-0322-BB9A-E517C7F7FC28}"/>
              </a:ext>
            </a:extLst>
          </p:cNvPr>
          <p:cNvSpPr/>
          <p:nvPr/>
        </p:nvSpPr>
        <p:spPr>
          <a:xfrm>
            <a:off x="4344014" y="39695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AC5B11-1B3D-4D26-5952-4FF774F5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77" y="864428"/>
            <a:ext cx="716035" cy="5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BC4B07-1231-5337-08BC-344F45D03819}"/>
              </a:ext>
            </a:extLst>
          </p:cNvPr>
          <p:cNvSpPr/>
          <p:nvPr/>
        </p:nvSpPr>
        <p:spPr>
          <a:xfrm>
            <a:off x="3498079" y="1882924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59FDFB76-2911-9E6A-43F2-A2A5196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12" y="1963295"/>
            <a:ext cx="477242" cy="3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441DDC-334D-E6BA-1687-0434D1EA3570}"/>
              </a:ext>
            </a:extLst>
          </p:cNvPr>
          <p:cNvCxnSpPr>
            <a:cxnSpLocks/>
            <a:stCxn id="53" idx="2"/>
            <a:endCxn id="19" idx="1"/>
          </p:cNvCxnSpPr>
          <p:nvPr/>
        </p:nvCxnSpPr>
        <p:spPr>
          <a:xfrm flipH="1">
            <a:off x="3429302" y="2422627"/>
            <a:ext cx="83433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F13316D-D9BF-295E-FF23-1C610C9B1AB7}"/>
              </a:ext>
            </a:extLst>
          </p:cNvPr>
          <p:cNvSpPr/>
          <p:nvPr/>
        </p:nvSpPr>
        <p:spPr>
          <a:xfrm>
            <a:off x="3898759" y="249961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2902F42-83CD-5EE4-70FF-318B75077933}"/>
              </a:ext>
            </a:extLst>
          </p:cNvPr>
          <p:cNvCxnSpPr>
            <a:cxnSpLocks/>
          </p:cNvCxnSpPr>
          <p:nvPr/>
        </p:nvCxnSpPr>
        <p:spPr>
          <a:xfrm rot="5400000">
            <a:off x="4170454" y="2365673"/>
            <a:ext cx="341037" cy="454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BEE27F8-F8AB-1401-5BD2-88AA74C99477}"/>
              </a:ext>
            </a:extLst>
          </p:cNvPr>
          <p:cNvSpPr/>
          <p:nvPr/>
        </p:nvSpPr>
        <p:spPr>
          <a:xfrm>
            <a:off x="4330552" y="25291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30483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74283"/>
            <a:ext cx="7644520" cy="3780000"/>
          </a:xfrm>
        </p:spPr>
        <p:txBody>
          <a:bodyPr/>
          <a:lstStyle/>
          <a:p>
            <a:r>
              <a:rPr lang="en-US" dirty="0"/>
              <a:t> 	=&gt;			==  	                =&gt;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Apache Kafka has evolved into platform of choice for message exchange in a world of</a:t>
            </a:r>
          </a:p>
          <a:p>
            <a:pPr lvl="1"/>
            <a:r>
              <a:rPr lang="en-US" sz="1200" dirty="0"/>
              <a:t>Microservices</a:t>
            </a:r>
          </a:p>
          <a:p>
            <a:pPr lvl="1"/>
            <a:r>
              <a:rPr lang="en-US" sz="1200" dirty="0"/>
              <a:t>Event Sourcing, CQRS and Data Source Synchronization</a:t>
            </a:r>
          </a:p>
          <a:p>
            <a:pPr lvl="1"/>
            <a:r>
              <a:rPr lang="en-US" sz="1200" dirty="0"/>
              <a:t>Clouds</a:t>
            </a:r>
          </a:p>
          <a:p>
            <a:pPr lvl="1"/>
            <a:r>
              <a:rPr lang="en-US" sz="1200" dirty="0"/>
              <a:t>Fast Data (IoT) and Streaming Analysis</a:t>
            </a:r>
          </a:p>
          <a:p>
            <a:pPr lvl="1"/>
            <a:r>
              <a:rPr lang="en-US" sz="1200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sz="1200" dirty="0"/>
              <a:t>The platform is open source – and has broad client support (Java, Node, …)</a:t>
            </a:r>
          </a:p>
          <a:p>
            <a:pPr lvl="1"/>
            <a:r>
              <a:rPr lang="en-US" sz="1200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sz="1200" dirty="0"/>
              <a:t>Using Docker Compose (and </a:t>
            </a:r>
            <a:r>
              <a:rPr lang="en-US" sz="1200" dirty="0" err="1"/>
              <a:t>Gitpod</a:t>
            </a:r>
            <a:r>
              <a:rPr lang="en-US" sz="1200" dirty="0"/>
              <a:t>) it is quite easy to quickly run a Kafka Cluster </a:t>
            </a:r>
          </a:p>
          <a:p>
            <a:pPr lvl="2"/>
            <a:r>
              <a:rPr lang="en-US" sz="1200" dirty="0"/>
              <a:t>Note: managing a production grade cluster is not so easy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97" y="655169"/>
            <a:ext cx="1289803" cy="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835" y="889981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01" y="534963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and Graphics | Node.js">
            <a:extLst>
              <a:ext uri="{FF2B5EF4-FFF2-40B4-BE49-F238E27FC236}">
                <a16:creationId xmlns:a16="http://schemas.microsoft.com/office/drawing/2014/main" id="{5ED3462C-BC30-0548-FFB1-DA687BBC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4" y="3297649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1317AF9D-5AE0-2E12-37D7-2444BB76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24" y="3984238"/>
            <a:ext cx="1890752" cy="9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B4797-F057-F870-CF9B-6522B36E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453" y="3018664"/>
            <a:ext cx="676018" cy="37038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9AE0F80-8D78-2061-4B36-61CA2879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05" y="4368066"/>
            <a:ext cx="888038" cy="7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C3568D66-C9BF-E496-48B5-2228764F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16" y="3091209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ACFEA-38F6-43A8-368C-6729A7AF6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296" y="3345216"/>
            <a:ext cx="499561" cy="1882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663773-E024-27A7-F643-35DBF045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24" y="2901058"/>
            <a:ext cx="567928" cy="3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you are invited to come do an internship and explore job opportunities with us!</a:t>
            </a:r>
          </a:p>
        </p:txBody>
      </p:sp>
      <p:pic>
        <p:nvPicPr>
          <p:cNvPr id="84" name="!Lucas">
            <a:extLst>
              <a:ext uri="{FF2B5EF4-FFF2-40B4-BE49-F238E27FC236}">
                <a16:creationId xmlns:a16="http://schemas.microsoft.com/office/drawing/2014/main" id="{63763415-9192-44D5-8D5F-7D1D4BE8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17" y="3049267"/>
            <a:ext cx="612863" cy="55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8D1E4E8-2EA2-4C90-A2B6-282D6B2CC63C}"/>
              </a:ext>
            </a:extLst>
          </p:cNvPr>
          <p:cNvSpPr txBox="1"/>
          <p:nvPr/>
        </p:nvSpPr>
        <p:spPr>
          <a:xfrm>
            <a:off x="1513368" y="4202424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86" name="Snagit_SNG834">
            <a:extLst>
              <a:ext uri="{FF2B5EF4-FFF2-40B4-BE49-F238E27FC236}">
                <a16:creationId xmlns:a16="http://schemas.microsoft.com/office/drawing/2014/main" id="{81FB1EFB-88C3-473A-A1B1-F7C4AB146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57290" y="4202424"/>
            <a:ext cx="195637" cy="209952"/>
          </a:xfrm>
          <a:prstGeom prst="rect">
            <a:avLst/>
          </a:prstGeom>
        </p:spPr>
      </p:pic>
      <p:pic>
        <p:nvPicPr>
          <p:cNvPr id="87" name="Snagit_SNG849">
            <a:extLst>
              <a:ext uri="{FF2B5EF4-FFF2-40B4-BE49-F238E27FC236}">
                <a16:creationId xmlns:a16="http://schemas.microsoft.com/office/drawing/2014/main" id="{DA207BBF-FE9F-49BA-8071-393900351BC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81261" y="4202424"/>
            <a:ext cx="281328" cy="20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4F01A-7218-FF3A-2804-609D16BC7648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85000"/>
          </a:blip>
          <a:stretch>
            <a:fillRect/>
          </a:stretch>
        </p:blipFill>
        <p:spPr>
          <a:xfrm>
            <a:off x="1941217" y="1437087"/>
            <a:ext cx="4598020" cy="2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DD9B-30A4-91C1-340C-8400DDC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151F-657A-3298-511E-A5C2ACFD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359E6-4DB6-3BE9-7FA0-DBAF260A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369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59ED3D-4A6F-437D-85FC-41C3E37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1FDFF-931A-4938-B053-6509B36C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F8FFDB6-933D-48B6-9BBD-0E07EC033EF5}"/>
              </a:ext>
            </a:extLst>
          </p:cNvPr>
          <p:cNvSpPr/>
          <p:nvPr/>
        </p:nvSpPr>
        <p:spPr>
          <a:xfrm>
            <a:off x="847493" y="1523999"/>
            <a:ext cx="4378712" cy="24978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627B1C-4679-4123-9ED7-CE466C85BCAF}"/>
              </a:ext>
            </a:extLst>
          </p:cNvPr>
          <p:cNvSpPr/>
          <p:nvPr/>
        </p:nvSpPr>
        <p:spPr>
          <a:xfrm>
            <a:off x="4840738" y="2081096"/>
            <a:ext cx="1442225" cy="1129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68967-9141-47B6-B88E-33C0547982F0}"/>
              </a:ext>
            </a:extLst>
          </p:cNvPr>
          <p:cNvSpPr txBox="1"/>
          <p:nvPr/>
        </p:nvSpPr>
        <p:spPr>
          <a:xfrm>
            <a:off x="6414731" y="2219115"/>
            <a:ext cx="910506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Where</a:t>
            </a:r>
          </a:p>
          <a:p>
            <a:pPr algn="ctr"/>
            <a:r>
              <a:rPr lang="en-US" sz="1300" dirty="0"/>
              <a:t>When</a:t>
            </a:r>
          </a:p>
          <a:p>
            <a:pPr algn="ctr"/>
            <a:r>
              <a:rPr lang="en-US" sz="1300" dirty="0"/>
              <a:t>How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it is required</a:t>
            </a:r>
          </a:p>
          <a:p>
            <a:pPr algn="ctr"/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6C5D01-5ED1-4F92-A1E9-B9F1F38FFAA2}"/>
              </a:ext>
            </a:extLst>
          </p:cNvPr>
          <p:cNvSpPr/>
          <p:nvPr/>
        </p:nvSpPr>
        <p:spPr>
          <a:xfrm>
            <a:off x="495479" y="2081096"/>
            <a:ext cx="589906" cy="112999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2D82-CD33-4E9D-BE2B-0A6CD018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922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98551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D99E1A8-DCA7-479D-6B35-2D110DB06287}"/>
              </a:ext>
            </a:extLst>
          </p:cNvPr>
          <p:cNvSpPr/>
          <p:nvPr/>
        </p:nvSpPr>
        <p:spPr>
          <a:xfrm>
            <a:off x="720001" y="1072662"/>
            <a:ext cx="827446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brittle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A3CB74D-DD80-4754-88DF-F8EB92D58555}"/>
              </a:ext>
            </a:extLst>
          </p:cNvPr>
          <p:cNvSpPr/>
          <p:nvPr/>
        </p:nvSpPr>
        <p:spPr>
          <a:xfrm>
            <a:off x="1529862" y="3839792"/>
            <a:ext cx="984737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blocking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34B27B-E444-61F0-B7C0-90AF4D574445}"/>
              </a:ext>
            </a:extLst>
          </p:cNvPr>
          <p:cNvSpPr/>
          <p:nvPr/>
        </p:nvSpPr>
        <p:spPr>
          <a:xfrm>
            <a:off x="6363209" y="3505202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degree of coupling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36D57F-C935-6B4E-01B8-858AAA7811FA}"/>
              </a:ext>
            </a:extLst>
          </p:cNvPr>
          <p:cNvSpPr/>
          <p:nvPr/>
        </p:nvSpPr>
        <p:spPr>
          <a:xfrm>
            <a:off x="4572000" y="700475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hard to handle peak loads</a:t>
            </a:r>
          </a:p>
        </p:txBody>
      </p:sp>
    </p:spTree>
    <p:extLst>
      <p:ext uri="{BB962C8B-B14F-4D97-AF65-F5344CB8AC3E}">
        <p14:creationId xmlns:p14="http://schemas.microsoft.com/office/powerpoint/2010/main" val="249073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1949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Provider does not depend on Data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25429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Consumer does not depend on Data Provider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1608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FD16C0-1FD8-4201-34DD-F7C2DBC9504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32D837-590B-9B01-34E7-3F35C0D5B52A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191801"/>
            <a:ext cx="748594" cy="5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B24BA821-EEBE-A4AD-114F-67729015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367F1600-F530-B4E3-70FB-7314F7F8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9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191801"/>
            <a:ext cx="748594" cy="52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771CC-9107-9647-E141-C94B32B6AA13}"/>
              </a:ext>
            </a:extLst>
          </p:cNvPr>
          <p:cNvSpPr txBox="1"/>
          <p:nvPr/>
        </p:nvSpPr>
        <p:spPr>
          <a:xfrm>
            <a:off x="3613299" y="938144"/>
            <a:ext cx="3029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5744-57D9-DAAE-1C6D-03F0E441431F}"/>
              </a:ext>
            </a:extLst>
          </p:cNvPr>
          <p:cNvSpPr txBox="1"/>
          <p:nvPr/>
        </p:nvSpPr>
        <p:spPr>
          <a:xfrm>
            <a:off x="3979723" y="558128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email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A9D7-504A-51A0-60D9-EEA2CEC5041B}"/>
              </a:ext>
            </a:extLst>
          </p:cNvPr>
          <p:cNvSpPr txBox="1"/>
          <p:nvPr/>
        </p:nvSpPr>
        <p:spPr>
          <a:xfrm>
            <a:off x="4484669" y="891833"/>
            <a:ext cx="11108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file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B0969-B0E5-A759-19FE-9D3CF2C75E31}"/>
              </a:ext>
            </a:extLst>
          </p:cNvPr>
          <p:cNvSpPr txBox="1"/>
          <p:nvPr/>
        </p:nvSpPr>
        <p:spPr>
          <a:xfrm>
            <a:off x="4168153" y="1220498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286CE-81E1-6F00-97E9-AB9E433BB608}"/>
              </a:ext>
            </a:extLst>
          </p:cNvPr>
          <p:cNvSpPr txBox="1"/>
          <p:nvPr/>
        </p:nvSpPr>
        <p:spPr>
          <a:xfrm>
            <a:off x="3474777" y="1423622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E9D2F-EF8B-A129-001C-63110409E45A}"/>
              </a:ext>
            </a:extLst>
          </p:cNvPr>
          <p:cNvSpPr txBox="1"/>
          <p:nvPr/>
        </p:nvSpPr>
        <p:spPr>
          <a:xfrm>
            <a:off x="4273519" y="1599209"/>
            <a:ext cx="141384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message broker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078F1-B743-C667-7EBC-CA817825BDD7}"/>
              </a:ext>
            </a:extLst>
          </p:cNvPr>
          <p:cNvSpPr txBox="1"/>
          <p:nvPr/>
        </p:nvSpPr>
        <p:spPr>
          <a:xfrm>
            <a:off x="2969831" y="1166917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queue</a:t>
            </a:r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A7D404AB-6925-5829-8226-FB02E76A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7649F1A6-4E5D-54EC-F18F-1C411626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3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4513D-B6EA-F56E-3C0B-944523C1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32" y="3383041"/>
            <a:ext cx="3712217" cy="1193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1720A-7887-5ACD-FC8C-2B31CD94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008" y="1760458"/>
            <a:ext cx="1705871" cy="1622583"/>
          </a:xfrm>
          <a:prstGeom prst="rect">
            <a:avLst/>
          </a:prstGeom>
        </p:spPr>
      </p:pic>
      <p:pic>
        <p:nvPicPr>
          <p:cNvPr id="16" name="Picture 2" descr="Oracle Updates Database to 18C and Makes it Autonomous | erpinnews">
            <a:extLst>
              <a:ext uri="{FF2B5EF4-FFF2-40B4-BE49-F238E27FC236}">
                <a16:creationId xmlns:a16="http://schemas.microsoft.com/office/drawing/2014/main" id="{355E8B47-8E2E-841E-8C8E-4A00D37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2" y="2988020"/>
            <a:ext cx="2063931" cy="11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2B2F745-383A-30BC-072D-0A4E9129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46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A432EB-4D0B-41DC-A322-03590C84A1F7}"/>
              </a:ext>
            </a:extLst>
          </p:cNvPr>
          <p:cNvSpPr/>
          <p:nvPr/>
        </p:nvSpPr>
        <p:spPr>
          <a:xfrm>
            <a:off x="4996618" y="4812534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B4B20-6887-1438-76C3-1052FA8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41" y="3004724"/>
            <a:ext cx="3240001" cy="192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12602" y="3149469"/>
            <a:ext cx="542208" cy="1447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902ACF-DCD2-46CB-A726-AC38D785FE42}"/>
              </a:ext>
            </a:extLst>
          </p:cNvPr>
          <p:cNvSpPr/>
          <p:nvPr/>
        </p:nvSpPr>
        <p:spPr>
          <a:xfrm>
            <a:off x="4862806" y="4797666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Database, (in memory) Cache, 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Kafka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07D1EB-B759-6A4E-D8B0-EE3C7FF79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5"/>
          <a:stretch/>
        </p:blipFill>
        <p:spPr>
          <a:xfrm>
            <a:off x="471461" y="2599292"/>
            <a:ext cx="4985098" cy="1181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| Event Store | Data Store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91" y="4310242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AFF0-A499-CD5A-486E-4C55A096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7BB0A-A6BD-F0CB-AC4B-28D54CEE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0" name="Snagit_SNGOUT2096">
            <a:extLst>
              <a:ext uri="{FF2B5EF4-FFF2-40B4-BE49-F238E27FC236}">
                <a16:creationId xmlns:a16="http://schemas.microsoft.com/office/drawing/2014/main" id="{6AEE82A5-C797-5460-C7DE-7EAF5923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" y="3269273"/>
            <a:ext cx="6658219" cy="1452455"/>
          </a:xfrm>
          <a:prstGeom prst="rect">
            <a:avLst/>
          </a:prstGeom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58E7430A-4EA9-478D-AC14-075DDFDE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15" y="-76054"/>
            <a:ext cx="2523393" cy="13263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Snagit_SNGOUT2090">
            <a:extLst>
              <a:ext uri="{FF2B5EF4-FFF2-40B4-BE49-F238E27FC236}">
                <a16:creationId xmlns:a16="http://schemas.microsoft.com/office/drawing/2014/main" id="{3F3C8D2A-F2D9-B9F1-22FC-7368789C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65" y="208879"/>
            <a:ext cx="6623050" cy="1336172"/>
          </a:xfrm>
        </p:spPr>
      </p:pic>
      <p:pic>
        <p:nvPicPr>
          <p:cNvPr id="13" name="Snagit_SNGOUT2088">
            <a:extLst>
              <a:ext uri="{FF2B5EF4-FFF2-40B4-BE49-F238E27FC236}">
                <a16:creationId xmlns:a16="http://schemas.microsoft.com/office/drawing/2014/main" id="{E69F6D89-D5C7-B369-5549-D9275CC9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" y="1679608"/>
            <a:ext cx="6658219" cy="14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51" grpId="0"/>
      <p:bldP spid="52" grpId="0"/>
      <p:bldP spid="15" grpId="0"/>
      <p:bldP spid="16" grpId="0"/>
      <p:bldP spid="3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9742"/>
            <a:ext cx="0" cy="3702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36074" y="3582590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9" grpId="0" animBg="1"/>
      <p:bldP spid="1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</a:t>
            </a:r>
            <a:r>
              <a:rPr lang="nl-NL" sz="1200" dirty="0" err="1"/>
              <a:t>keeps</a:t>
            </a:r>
            <a:r>
              <a:rPr lang="nl-NL" sz="1200" dirty="0"/>
              <a:t> track of offset of </a:t>
            </a:r>
            <a:r>
              <a:rPr lang="nl-NL" sz="1200" dirty="0" err="1"/>
              <a:t>consumers</a:t>
            </a:r>
            <a:endParaRPr lang="nl-NL" sz="1200" dirty="0"/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or new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(no partition is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more consumers in a group than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29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573119"/>
            <a:ext cx="749407" cy="20015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ACCA28-03A8-D408-A39D-B5122E7996BB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56186B-00E8-0DE3-95FB-C6DAE0575EFD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FEEF27A-899E-A98F-D820-3F8F6F79BF7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2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44B731-96D5-E61B-87F9-80DE79CA1737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C14F8-4302-5386-12E0-B356D7ED4B8A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B4302-11CE-6E21-ACC1-CE7EE79B1984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423C22C2-7E4D-3834-7F78-AAAD80206BA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8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05EF120-EB3F-0D2B-06C8-91A60087103D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7F9DBD8-E0AA-EEB7-B7D9-BEF4BB38C9EF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8F9F-1792-3F98-02DE-CDB0A6BC829A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68CFC611-BFF4-EC11-CFC1-4085D685B853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8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1547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436563" y="3773236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3F8ED93-BEB0-B74D-5CE2-9EB2909F6797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80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E16678-C23E-44B7-71F0-F18A1D7C40FA}"/>
              </a:ext>
            </a:extLst>
          </p:cNvPr>
          <p:cNvSpPr/>
          <p:nvPr/>
        </p:nvSpPr>
        <p:spPr>
          <a:xfrm>
            <a:off x="5717784" y="64573"/>
            <a:ext cx="2886299" cy="77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Check</a:t>
            </a:r>
          </a:p>
        </p:txBody>
      </p:sp>
      <p:pic>
        <p:nvPicPr>
          <p:cNvPr id="47" name="Graphic 46" descr="Detective male with solid fill">
            <a:extLst>
              <a:ext uri="{FF2B5EF4-FFF2-40B4-BE49-F238E27FC236}">
                <a16:creationId xmlns:a16="http://schemas.microsoft.com/office/drawing/2014/main" id="{BBA6CF90-173B-34C1-7344-D8E908484B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1891" y="-15583"/>
            <a:ext cx="914400" cy="914400"/>
          </a:xfrm>
          <a:prstGeom prst="rect">
            <a:avLst/>
          </a:prstGeom>
        </p:spPr>
      </p:pic>
      <p:pic>
        <p:nvPicPr>
          <p:cNvPr id="49" name="Graphic 48" descr="Employee badge with solid fill">
            <a:extLst>
              <a:ext uri="{FF2B5EF4-FFF2-40B4-BE49-F238E27FC236}">
                <a16:creationId xmlns:a16="http://schemas.microsoft.com/office/drawing/2014/main" id="{32B99827-4CCE-04AC-228C-3B2BB96947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36793" y="67659"/>
            <a:ext cx="542974" cy="5429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DA78DD4D-F6D7-1A0D-F2F2-D49C0E4BFFB9}"/>
              </a:ext>
            </a:extLst>
          </p:cNvPr>
          <p:cNvSpPr/>
          <p:nvPr/>
        </p:nvSpPr>
        <p:spPr>
          <a:xfrm rot="17366197">
            <a:off x="5599298" y="755923"/>
            <a:ext cx="803080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8177812" cy="378000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Reliable</a:t>
            </a:r>
            <a:endParaRPr lang="nl-NL" dirty="0"/>
          </a:p>
          <a:p>
            <a:pPr lvl="1"/>
            <a:r>
              <a:rPr lang="nl-NL" dirty="0" err="1"/>
              <a:t>Guaranteed</a:t>
            </a:r>
            <a:r>
              <a:rPr lang="nl-NL" dirty="0"/>
              <a:t> ordering, </a:t>
            </a:r>
            <a:r>
              <a:rPr lang="nl-NL" dirty="0" err="1"/>
              <a:t>Durable</a:t>
            </a:r>
            <a:r>
              <a:rPr lang="nl-NL" dirty="0"/>
              <a:t> transactions,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delivery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clouds</a:t>
            </a:r>
            <a:endParaRPr lang="nl-NL" dirty="0"/>
          </a:p>
          <a:p>
            <a:r>
              <a:rPr lang="nl-NL" dirty="0"/>
              <a:t>Open,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stacks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pPr lvl="1"/>
            <a:r>
              <a:rPr lang="en-US" dirty="0"/>
              <a:t>several Kafka-lookalikes (walk, talk, act like Kafka) – </a:t>
            </a:r>
            <a:r>
              <a:rPr lang="en-US" dirty="0" err="1"/>
              <a:t>Redpanda</a:t>
            </a:r>
            <a:r>
              <a:rPr lang="en-US" dirty="0"/>
              <a:t>, Azure EventHub, AWS MSK, Apache Pulsar, OCI Streaming – or offer similar capabilities – Solace, AWS SNS, MQ 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94" y="1282446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EDBB-97D5-A86D-9FAC-2D6D9B8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 [my]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0BC6-D6F1-859E-8C83-23FDB3397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30260"/>
            <a:ext cx="6623999" cy="3780000"/>
          </a:xfrm>
        </p:spPr>
        <p:txBody>
          <a:bodyPr/>
          <a:lstStyle/>
          <a:p>
            <a:r>
              <a:rPr lang="en-US" dirty="0"/>
              <a:t>Retail Chain</a:t>
            </a:r>
          </a:p>
          <a:p>
            <a:pPr lvl="1"/>
            <a:r>
              <a:rPr lang="en-US" dirty="0"/>
              <a:t>decoupled microservice interaction pattern</a:t>
            </a:r>
          </a:p>
          <a:p>
            <a:pPr lvl="1"/>
            <a:r>
              <a:rPr lang="en-US" dirty="0"/>
              <a:t>reduce coupling, API usage, peak volume challenges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dirty="0"/>
              <a:t>manage fraud detection for ATM transactions</a:t>
            </a:r>
          </a:p>
          <a:p>
            <a:pPr lvl="1"/>
            <a:r>
              <a:rPr lang="en-US" dirty="0"/>
              <a:t>synchronize account events across all domains</a:t>
            </a:r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Democratize (real time) data through Event Streaming Platform</a:t>
            </a:r>
          </a:p>
          <a:p>
            <a:pPr lvl="1"/>
            <a:r>
              <a:rPr lang="en-US" dirty="0"/>
              <a:t>Reduce load and dependency on core systems (through data replication)</a:t>
            </a:r>
          </a:p>
          <a:p>
            <a:r>
              <a:rPr lang="en-US" dirty="0"/>
              <a:t>Field Service provider</a:t>
            </a:r>
          </a:p>
          <a:p>
            <a:pPr lvl="1"/>
            <a:r>
              <a:rPr lang="en-US" dirty="0"/>
              <a:t>modernize application landscape through decoupled replacements</a:t>
            </a:r>
          </a:p>
          <a:p>
            <a:r>
              <a:rPr lang="en-US" dirty="0"/>
              <a:t>Animal Health</a:t>
            </a:r>
          </a:p>
          <a:p>
            <a:pPr lvl="1"/>
            <a:r>
              <a:rPr lang="en-US" dirty="0"/>
              <a:t>provide dedicated data store for online portal – improve performance, reduce load and impact batch jobs</a:t>
            </a:r>
          </a:p>
          <a:p>
            <a:pPr lvl="1"/>
            <a:r>
              <a:rPr lang="en-US" dirty="0"/>
              <a:t>Facilitate Hybrid Cloud – bridge On Premises &amp; Cloud (&amp; </a:t>
            </a:r>
            <a:r>
              <a:rPr lang="en-US" dirty="0" err="1"/>
              <a:t>multicloud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4483C-505A-12DC-77B4-1F2141CD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49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6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D42F409-BABA-A5E4-B9E6-D63442F2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D3D36-CCF4-2DF1-54CC-70CEA8766719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938935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4448" y="4747459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7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6453" y="4507815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6147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2624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4302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135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708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366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87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989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059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6604" y="425446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8587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0201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161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043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367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709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2643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6478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73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8139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909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8189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919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479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52349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25083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196508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6033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219588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869828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168878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904719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148297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171743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1974837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231423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83077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540548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346108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33997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281116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192131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358469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180366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26663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90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33717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02614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337990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262342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173072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375855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319350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217926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622278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640967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638974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627668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8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297467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838115" y="1213261"/>
            <a:ext cx="2251798" cy="177862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</p:txBody>
      </p:sp>
    </p:spTree>
    <p:extLst>
      <p:ext uri="{BB962C8B-B14F-4D97-AF65-F5344CB8AC3E}">
        <p14:creationId xmlns:p14="http://schemas.microsoft.com/office/powerpoint/2010/main" val="296558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028" name="Picture 4" descr="Enabling the Real-Time Enterprise with Data Streaming | Transforming ...">
            <a:extLst>
              <a:ext uri="{FF2B5EF4-FFF2-40B4-BE49-F238E27FC236}">
                <a16:creationId xmlns:a16="http://schemas.microsoft.com/office/drawing/2014/main" id="{6B96D6DD-3650-C994-6780-46E22706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913"/>
            <a:ext cx="9144000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11" y="1224000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Continuously Analyzing and Processing Data without storing it</a:t>
            </a:r>
          </a:p>
          <a:p>
            <a:pPr marL="0" indent="0">
              <a:buNone/>
            </a:pP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942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5" b="63555"/>
          <a:stretch/>
        </p:blipFill>
        <p:spPr bwMode="auto">
          <a:xfrm>
            <a:off x="605205" y="705975"/>
            <a:ext cx="2946888" cy="15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217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4" y="705975"/>
            <a:ext cx="7088065" cy="42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14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21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400" dirty="0"/>
              <a:t>workspace has VS Code, Docker Compose, containerized Kafka Cluster</a:t>
            </a:r>
            <a:br>
              <a:rPr lang="en-US" sz="1400" dirty="0"/>
            </a:br>
            <a:r>
              <a:rPr lang="en-US" sz="1400" dirty="0"/>
              <a:t>and language build and runtimes</a:t>
            </a:r>
          </a:p>
          <a:p>
            <a:pPr lvl="1"/>
            <a:r>
              <a:rPr lang="en-US" sz="1100" i="1" dirty="0"/>
              <a:t>GitHub repository: github.com/lucasjellema/fontys-spring2023-microservices-messaging-kafka</a:t>
            </a:r>
          </a:p>
          <a:p>
            <a:pPr lvl="1"/>
            <a:r>
              <a:rPr lang="en-US" sz="1100" b="1" i="1" dirty="0" err="1"/>
              <a:t>gitpod.io#https</a:t>
            </a:r>
            <a:r>
              <a:rPr lang="en-US" sz="1100" b="1" i="1" dirty="0"/>
              <a:t>://</a:t>
            </a:r>
            <a:r>
              <a:rPr lang="en-US" sz="1100" i="1" dirty="0"/>
              <a:t>lucasjellema/fontys-spring2023-microservices-messaging-kafka</a:t>
            </a:r>
          </a:p>
          <a:p>
            <a:pPr marL="180000" lvl="1" indent="0">
              <a:buNone/>
            </a:pP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943600" y="1382070"/>
            <a:ext cx="3067776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976233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026" name="Picture 2" descr="image">
            <a:hlinkClick r:id="rId4"/>
            <a:extLst>
              <a:ext uri="{FF2B5EF4-FFF2-40B4-BE49-F238E27FC236}">
                <a16:creationId xmlns:a16="http://schemas.microsoft.com/office/drawing/2014/main" id="{0F75A4A7-1F21-EFDC-4382-B02BE7BA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" y="2146135"/>
            <a:ext cx="5168819" cy="251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3807069" y="1382070"/>
            <a:ext cx="5204307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226296" y="1443275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2" name="Picture 4" descr="Logos and Graphics | Node.js">
            <a:extLst>
              <a:ext uri="{FF2B5EF4-FFF2-40B4-BE49-F238E27FC236}">
                <a16:creationId xmlns:a16="http://schemas.microsoft.com/office/drawing/2014/main" id="{1D250F0B-ED6F-70EC-F1BC-6E9B46F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24" y="2092738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85B59-DF6E-ABEB-8223-ED0E560B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53" y="2955574"/>
            <a:ext cx="676018" cy="370387"/>
          </a:xfrm>
          <a:prstGeom prst="rect">
            <a:avLst/>
          </a:prstGeom>
        </p:spPr>
      </p:pic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8C9B68AB-F639-ECB3-4EE7-4990A240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89" y="2655121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89566-6C1A-8B86-6899-DD26DEDDA4E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8" y="3217265"/>
            <a:ext cx="499561" cy="188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886E31-5D9C-B502-00D6-850BA3CE4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296" y="4409062"/>
            <a:ext cx="4953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BB15B-8E7F-D15A-492C-B1E966F7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55" y="3806501"/>
            <a:ext cx="930512" cy="46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1D573FD3-EA77-2205-BB75-6F4E90DE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25" y="1408107"/>
            <a:ext cx="931850" cy="4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hlinkClick r:id="rId11"/>
            <a:extLst>
              <a:ext uri="{FF2B5EF4-FFF2-40B4-BE49-F238E27FC236}">
                <a16:creationId xmlns:a16="http://schemas.microsoft.com/office/drawing/2014/main" id="{F06237A8-0B58-1AF3-8611-2DBACC7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8" y="1024407"/>
            <a:ext cx="3350096" cy="16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6947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an asynchronous way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May 2023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s Releases | Solace">
            <a:extLst>
              <a:ext uri="{FF2B5EF4-FFF2-40B4-BE49-F238E27FC236}">
                <a16:creationId xmlns:a16="http://schemas.microsoft.com/office/drawing/2014/main" id="{7E48EEB0-A11C-3E9C-525D-F0B6897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73" y="4553070"/>
            <a:ext cx="77138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3ACF1-E5B0-DD7F-29C8-AA6893D633D8}"/>
              </a:ext>
            </a:extLst>
          </p:cNvPr>
          <p:cNvGrpSpPr/>
          <p:nvPr/>
        </p:nvGrpSpPr>
        <p:grpSpPr>
          <a:xfrm>
            <a:off x="4688689" y="3835628"/>
            <a:ext cx="197170" cy="418800"/>
            <a:chOff x="10011219" y="3278059"/>
            <a:chExt cx="262893" cy="558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FD4EB-D3B9-3C11-9420-6ACCC6CD1BAC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C10C737-3906-9290-CBCC-74DD3D34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D5E3B8-735F-A04E-33D2-952F86B8AD6A}"/>
              </a:ext>
            </a:extLst>
          </p:cNvPr>
          <p:cNvGrpSpPr/>
          <p:nvPr/>
        </p:nvGrpSpPr>
        <p:grpSpPr>
          <a:xfrm>
            <a:off x="5408517" y="3941701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C44EDB-F993-2F51-3E48-FD5397E8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6FE800-5B61-BFA1-B783-DCCCBB11404E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7B3CD-73DE-4BF9-F854-9DAD8133D61F}"/>
              </a:ext>
            </a:extLst>
          </p:cNvPr>
          <p:cNvGrpSpPr/>
          <p:nvPr/>
        </p:nvGrpSpPr>
        <p:grpSpPr>
          <a:xfrm>
            <a:off x="4716923" y="4417167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9888B4-F616-FE0A-D8C5-BC623FF7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73139E-BAE2-BE9F-280B-9FD685A92E26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2CADA-5C40-BE52-BF3B-8ECE618D1A73}"/>
              </a:ext>
            </a:extLst>
          </p:cNvPr>
          <p:cNvGrpSpPr/>
          <p:nvPr/>
        </p:nvGrpSpPr>
        <p:grpSpPr>
          <a:xfrm>
            <a:off x="5334869" y="4393838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6AD429-E43D-74D8-DF89-7B9016FAE361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CBB7A5-494C-DBFC-EC05-03F81D52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603A2-F4D0-D40D-660C-6B91887AD470}"/>
              </a:ext>
            </a:extLst>
          </p:cNvPr>
          <p:cNvGrpSpPr/>
          <p:nvPr/>
        </p:nvGrpSpPr>
        <p:grpSpPr>
          <a:xfrm>
            <a:off x="5693880" y="4272001"/>
            <a:ext cx="411972" cy="446432"/>
            <a:chOff x="9161280" y="897678"/>
            <a:chExt cx="549296" cy="595242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88C0DF8-432A-6D49-620B-6C6163E8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48AF52-324F-8EE4-7460-11DCD7577931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6FE67A8-9562-379F-6A26-A9165FC5A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408" y="3402671"/>
            <a:ext cx="354541" cy="1741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FBFDF1A-5E60-D806-98DB-18B971F5F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487" y="3856279"/>
            <a:ext cx="740721" cy="245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B5F58B2-BB08-E281-F29D-3C5D295E9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643" y="4066622"/>
            <a:ext cx="363564" cy="133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559C95-4642-CB72-6EE5-A8BA7B504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419" y="3589787"/>
            <a:ext cx="407192" cy="189409"/>
          </a:xfrm>
          <a:prstGeom prst="rect">
            <a:avLst/>
          </a:prstGeom>
        </p:spPr>
      </p:pic>
      <p:pic>
        <p:nvPicPr>
          <p:cNvPr id="56" name="Picture 34" descr="NET – Logos Download">
            <a:extLst>
              <a:ext uri="{FF2B5EF4-FFF2-40B4-BE49-F238E27FC236}">
                <a16:creationId xmlns:a16="http://schemas.microsoft.com/office/drawing/2014/main" id="{50A84937-CC87-39BE-A98B-0B863620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92" y="3496009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12C61-3CD2-6A9C-75F2-81F6F9CBC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8887" y="4051609"/>
            <a:ext cx="280012" cy="143695"/>
          </a:xfrm>
          <a:prstGeom prst="rect">
            <a:avLst/>
          </a:prstGeom>
        </p:spPr>
      </p:pic>
      <p:pic>
        <p:nvPicPr>
          <p:cNvPr id="58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0D0C5715-9609-B864-49C5-968A1C8D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03" y="3750668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93B22C24-DE2C-5D86-E640-F422EB04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81" y="3354386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36F118-5E00-BCB6-4CA6-1756D6B0E4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9156" y="3572954"/>
            <a:ext cx="471548" cy="258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EA6A35-768F-38F8-27B0-1EE0B60A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9" y="4432752"/>
            <a:ext cx="974249" cy="2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DC2D56-7AE2-4F77-7222-AC436A5D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61" y="3998208"/>
            <a:ext cx="857090" cy="5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 up Red Hat AMQ Streams custom certificates on OpenShift - Red Hat ...">
            <a:extLst>
              <a:ext uri="{FF2B5EF4-FFF2-40B4-BE49-F238E27FC236}">
                <a16:creationId xmlns:a16="http://schemas.microsoft.com/office/drawing/2014/main" id="{AFA66349-8AF8-4D37-3389-C54FC0AA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86" y="3881710"/>
            <a:ext cx="761339" cy="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2F3739F-BA9E-2314-C7B6-269E50595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950" y="3385665"/>
            <a:ext cx="895834" cy="416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FD6437-386A-817A-3EC8-8C160F86A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121" y="3404535"/>
            <a:ext cx="354541" cy="1741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1C291B-FB64-AF48-BACF-51CD65ECE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0" y="3858143"/>
            <a:ext cx="740721" cy="2451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39F523-B440-2A20-7B4F-8549BE672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56" y="4068486"/>
            <a:ext cx="363564" cy="133288"/>
          </a:xfrm>
          <a:prstGeom prst="rect">
            <a:avLst/>
          </a:prstGeom>
        </p:spPr>
      </p:pic>
      <p:pic>
        <p:nvPicPr>
          <p:cNvPr id="74" name="Picture 34" descr="NET – Logos Download">
            <a:extLst>
              <a:ext uri="{FF2B5EF4-FFF2-40B4-BE49-F238E27FC236}">
                <a16:creationId xmlns:a16="http://schemas.microsoft.com/office/drawing/2014/main" id="{3EBD7D51-12CA-BDFE-BF38-604700C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5" y="34978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17AEF32-91E9-EB81-257A-CF208D5D3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600" y="4053473"/>
            <a:ext cx="280012" cy="143695"/>
          </a:xfrm>
          <a:prstGeom prst="rect">
            <a:avLst/>
          </a:prstGeom>
        </p:spPr>
      </p:pic>
      <p:pic>
        <p:nvPicPr>
          <p:cNvPr id="76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AB0E7BD4-EB94-207D-955F-224558A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16" y="37525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B5021D5-1D58-88D7-F8B6-D23E165F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" y="33562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89E64-630C-6A40-F188-CCB5127D7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869" y="3574818"/>
            <a:ext cx="471548" cy="25835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F67635-4BB0-B8B4-2E05-7B1962EF5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57" y="4218102"/>
            <a:ext cx="407192" cy="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i="1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90CFD1C-6734-C9A3-FBF8-DD4935A9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5" y="154295"/>
            <a:ext cx="1213327" cy="7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C53493B-C14C-D458-37E1-C3EBC4A098A0}"/>
              </a:ext>
            </a:extLst>
          </p:cNvPr>
          <p:cNvSpPr/>
          <p:nvPr/>
        </p:nvSpPr>
        <p:spPr>
          <a:xfrm>
            <a:off x="4465320" y="2880360"/>
            <a:ext cx="4602480" cy="1097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A8A512-9397-10C7-C98C-E0B9A4B19F2A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AE6D7-51AF-BF4D-BB57-DDE0A2FDABBF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C1F4A-5A46-3EA7-60BB-9E432C5420C4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D249CAC8-396C-CAFD-0620-2E01E604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F7A1E1A-5FFC-8057-0ACD-E06788AB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9A8BF056-347B-A15C-07A6-4E2F0F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168223-ED06-0770-3D1D-AAEFDF42A6E2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CF7CF-09EC-A979-80DE-2656981D5D6A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C6C3C-0CB5-6357-C0AF-71926B1F33C1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0F280-726F-B93C-DF54-555E7E6DDDFC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BD791D6-8800-C26C-7CB6-4E3DEDCF7283}"/>
              </a:ext>
            </a:extLst>
          </p:cNvPr>
          <p:cNvCxnSpPr>
            <a:stCxn id="12" idx="3"/>
            <a:endCxn id="10" idx="0"/>
          </p:cNvCxnSpPr>
          <p:nvPr/>
        </p:nvCxnSpPr>
        <p:spPr>
          <a:xfrm>
            <a:off x="5920000" y="1684855"/>
            <a:ext cx="814763" cy="1337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927EDD-0FD7-6828-51B6-177A04250C2A}"/>
              </a:ext>
            </a:extLst>
          </p:cNvPr>
          <p:cNvSpPr txBox="1"/>
          <p:nvPr/>
        </p:nvSpPr>
        <p:spPr>
          <a:xfrm>
            <a:off x="4488180" y="3786222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Asynchronous communication – Messaging for people and systems</a:t>
            </a:r>
          </a:p>
          <a:p>
            <a:r>
              <a:rPr lang="en-US" dirty="0"/>
              <a:t>Introducing Apache Kafka – what, why, when, how</a:t>
            </a:r>
          </a:p>
          <a:p>
            <a:r>
              <a:rPr lang="en-US" i="1" dirty="0" err="1"/>
              <a:t>Handson</a:t>
            </a:r>
            <a:r>
              <a:rPr lang="en-US" i="1" dirty="0"/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Programmatic interaction with Apache Kafka (from Node)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Go, .NET/C#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49" y="323467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F2C3E99-7C00-6569-CD47-6A4870DA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18" y="2290233"/>
            <a:ext cx="593961" cy="3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653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3200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40010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May 2023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31016</TotalTime>
  <Words>5843</Words>
  <Application>Microsoft Office PowerPoint</Application>
  <PresentationFormat>On-screen Show (16:9)</PresentationFormat>
  <Paragraphs>1106</Paragraphs>
  <Slides>105</Slides>
  <Notes>13</Notes>
  <HiddenSlides>8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3" baseType="lpstr">
      <vt:lpstr>Aharoni</vt:lpstr>
      <vt:lpstr>Arial</vt:lpstr>
      <vt:lpstr>Calibri</vt:lpstr>
      <vt:lpstr>Consolas</vt:lpstr>
      <vt:lpstr>Courier New</vt:lpstr>
      <vt:lpstr>Lucida Sans Typewriter</vt:lpstr>
      <vt:lpstr>Symbol</vt:lpstr>
      <vt:lpstr>Office-thema</vt:lpstr>
      <vt:lpstr>Microservices, Messaging and Apache Kafka -     May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</vt:lpstr>
      <vt:lpstr>Overview</vt:lpstr>
      <vt:lpstr>Assumed is</vt:lpstr>
      <vt:lpstr>What is Integration?</vt:lpstr>
      <vt:lpstr>Data &amp; Integration</vt:lpstr>
      <vt:lpstr>Synchronous</vt:lpstr>
      <vt:lpstr>Synchronous</vt:lpstr>
      <vt:lpstr>Asynchronous</vt:lpstr>
      <vt:lpstr>Asynchronous –  Data Provider does not depend on Data Consumer</vt:lpstr>
      <vt:lpstr>Asynchronous –  Data Consumer does not depend on Data Provider</vt:lpstr>
      <vt:lpstr>Asynchronous</vt:lpstr>
      <vt:lpstr>Asynchronous</vt:lpstr>
      <vt:lpstr>Asynchronous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company bulletin board</vt:lpstr>
      <vt:lpstr>The company bulletin board</vt:lpstr>
      <vt:lpstr>PowerPoint Presentation</vt:lpstr>
      <vt:lpstr>PowerPoint Presentation</vt:lpstr>
      <vt:lpstr>PowerPoint Presentation</vt:lpstr>
      <vt:lpstr>PowerPoint Presentation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What’s so special?</vt:lpstr>
      <vt:lpstr>Kafka in [my] real world</vt:lpstr>
      <vt:lpstr>Utility company with data. Lots of it.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Bridging OT &amp; physical world =&gt; Enterprise IT </vt:lpstr>
      <vt:lpstr>Bridging OT &amp; physical world =&gt; Enterprise IT </vt:lpstr>
      <vt:lpstr>Bridging OT &amp; physical world =&gt; Enterprise IT </vt:lpstr>
      <vt:lpstr>Bridging OT &amp; physical world =&gt; Enterprise IT </vt:lpstr>
      <vt:lpstr>Orders of magnitude</vt:lpstr>
      <vt:lpstr>Bank – Fraud detection in ATM transactions</vt:lpstr>
      <vt:lpstr>Some Kafka Use Cases</vt:lpstr>
      <vt:lpstr>Some Kafka Use Cases</vt:lpstr>
      <vt:lpstr>Some Kafka Use Cases</vt:lpstr>
      <vt:lpstr>Data Streaming</vt:lpstr>
      <vt:lpstr>Data Streaming</vt:lpstr>
      <vt:lpstr>Data Streaming</vt:lpstr>
      <vt:lpstr>Quick Demo – Apache Kafka in action</vt:lpstr>
      <vt:lpstr>Handson – Trying your hand at Apache Kafka</vt:lpstr>
      <vt:lpstr>Workshop Environment</vt:lpstr>
      <vt:lpstr>Workshop Environment</vt:lpstr>
      <vt:lpstr>Overview</vt:lpstr>
      <vt:lpstr>What is a microservice?</vt:lpstr>
      <vt:lpstr>Final Demo</vt:lpstr>
      <vt:lpstr>What is a microservice?</vt:lpstr>
      <vt:lpstr>The Microservice</vt:lpstr>
      <vt:lpstr>Extended API of microservice</vt:lpstr>
      <vt:lpstr>Interaction between Microservices</vt:lpstr>
      <vt:lpstr>Interaction between Microservices</vt:lpstr>
      <vt:lpstr>Interaction between Microservices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Hands On Lab 2 and 3</vt:lpstr>
      <vt:lpstr>Lab 4 - DIY CQRS – Decoupled Microservice Interaction</vt:lpstr>
      <vt:lpstr>Hands On Lab 5, 6, 7 and 8</vt:lpstr>
      <vt:lpstr>Summary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74</cp:revision>
  <dcterms:created xsi:type="dcterms:W3CDTF">2021-10-02T10:22:42Z</dcterms:created>
  <dcterms:modified xsi:type="dcterms:W3CDTF">2023-05-11T05:39:50Z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2023-05-11T05:39:49Z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1e75f2cb-a23e-480b-ab49-7abce35118bb</vt:lpwstr>
  </property>
  <property fmtid="{D5CDD505-2E9C-101B-9397-08002B2CF9AE}" pid="9" name="MSIP_Label_36148d1e-9119-4a03-b039-d8188704cf2a_ContentBits">
    <vt:lpwstr>1</vt:lpwstr>
  </property>
</Properties>
</file>